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1"/>
  </p:sldMasterIdLst>
  <p:notesMasterIdLst>
    <p:notesMasterId r:id="rId12"/>
  </p:notesMasterIdLst>
  <p:sldIdLst>
    <p:sldId id="341" r:id="rId2"/>
    <p:sldId id="310" r:id="rId3"/>
    <p:sldId id="342" r:id="rId4"/>
    <p:sldId id="265" r:id="rId5"/>
    <p:sldId id="321" r:id="rId6"/>
    <p:sldId id="319" r:id="rId7"/>
    <p:sldId id="328" r:id="rId8"/>
    <p:sldId id="344" r:id="rId9"/>
    <p:sldId id="347" r:id="rId10"/>
    <p:sldId id="348" r:id="rId11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97" d="100"/>
          <a:sy n="97" d="100"/>
        </p:scale>
        <p:origin x="-96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D56A-2268-4FC7-869F-5F68448B0758}" type="datetimeFigureOut">
              <a:rPr lang="tr-TR" smtClean="0"/>
              <a:t>27.04.2021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8A43A-DD01-4D04-BA66-6E23ECEF2E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29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5DEC-3EC0-40A1-9D8E-1AEAFA43B4C9}" type="datetime1">
              <a:rPr lang="tr-TR" smtClean="0"/>
              <a:t>27.04.2021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www.rehberlikservisim.com</a:t>
            </a: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8C07-97EA-4BE5-BE45-99815D3AAA9A}" type="datetime1">
              <a:rPr lang="tr-TR" smtClean="0"/>
              <a:t>27.04.2021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www.rehberlikservisim.com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688F-A6DF-44A2-A18F-F729C09A5FFD}" type="datetime1">
              <a:rPr lang="tr-TR" smtClean="0"/>
              <a:t>27.04.2021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www.rehberlikservisim.com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62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FEC4-80CB-4FD5-A318-12BCFECB82CF}" type="datetime1">
              <a:rPr lang="tr-TR" smtClean="0"/>
              <a:t>27.04.2021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www.rehberlikservisim.com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B323-91EB-43B9-840E-CC39EEE62541}" type="datetime1">
              <a:rPr lang="tr-TR" smtClean="0"/>
              <a:t>27.04.2021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www.rehberlikservisim.com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B585-6AE9-436E-836B-7CB9C3F29A49}" type="datetime1">
              <a:rPr lang="tr-TR" smtClean="0"/>
              <a:t>27.04.2021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www.rehberlikservisim.com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F148-6971-4B6F-8851-6C076EF869F2}" type="datetime1">
              <a:rPr lang="tr-TR" smtClean="0"/>
              <a:t>27.04.2021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www.rehberlikservisim.com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CDEF-278D-4F12-8A65-42EAFFD2A347}" type="datetime1">
              <a:rPr lang="tr-TR" smtClean="0"/>
              <a:t>27.04.2021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www.rehberlikservisim.com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24D1-D119-481D-A7C6-C9E82E4570C9}" type="datetime1">
              <a:rPr lang="tr-TR" smtClean="0"/>
              <a:t>27.04.2021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www.rehberlikservisim.com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883-3578-4B40-8935-E05B54B7261B}" type="datetime1">
              <a:rPr lang="tr-TR" smtClean="0"/>
              <a:t>27.04.2021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www.rehberlikservisim.com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C6E2-4727-4A7F-B002-896AA5263948}" type="datetime1">
              <a:rPr lang="tr-TR" smtClean="0"/>
              <a:t>27.04.2021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www.rehberlikservisim.com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F6FB99-E324-43C7-9113-C93604CE3D66}" type="datetime1">
              <a:rPr lang="tr-TR" smtClean="0"/>
              <a:t>27.04.2021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/>
              <a:t>www.rehberlikservisim.com</a:t>
            </a:r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5.png" /><Relationship Id="rId4" Type="http://schemas.openxmlformats.org/officeDocument/2006/relationships/image" Target="../media/image4.jpe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1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1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131840" y="414655"/>
            <a:ext cx="33123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0000"/>
                </a:solidFill>
              </a:rPr>
              <a:t>BİLİNÇLİ TEKNOLOJİ VE GÜVENLİ İNTERNET KULLANIMI</a:t>
            </a:r>
          </a:p>
          <a:p>
            <a:pPr algn="ctr"/>
            <a:r>
              <a:rPr lang="tr-TR" sz="2400" b="1" dirty="0">
                <a:solidFill>
                  <a:srgbClr val="FF0000"/>
                </a:solidFill>
              </a:rPr>
              <a:t>(ÖĞRENCİLERE YÖNELİK</a:t>
            </a:r>
            <a:r>
              <a:rPr lang="tr-TR" sz="3600" b="1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3" name="Picture 2" descr="D:\Users\Hp\Desktop\kisspng-social-media-marketing-computer-icons-social-netwo-social-media-icons-13-0-1-5b2e31fb1b57d5.4541653015297541071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1510"/>
            <a:ext cx="273630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s\Hp\Desktop\kisspng-information-and-communications-technology-wall-dec-cluj-tech-5b9629c8aebf09.773140951536567752715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9502"/>
            <a:ext cx="2592288" cy="245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Users\Hp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15766"/>
            <a:ext cx="22479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Users\Hp\Desktop\Technology-300x21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759" y="2859782"/>
            <a:ext cx="28575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210218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TEKNOLOJİ BAĞIMLILIĞINDAN KORUMAK VE GÜVENLİ İNTERNET KULLANIMINI SAĞLAMAK İÇİN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324714" y="915566"/>
            <a:ext cx="7506582" cy="3939902"/>
          </a:xfrm>
          <a:prstGeom prst="rect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lvl="1" indent="0">
              <a:lnSpc>
                <a:spcPct val="150000"/>
              </a:lnSpc>
              <a:spcBef>
                <a:spcPct val="0"/>
              </a:spcBef>
              <a:buFont typeface="Verdana"/>
              <a:buNone/>
            </a:pPr>
            <a:endParaRPr lang="tr-TR" altLang="tr-TR" sz="1000" b="1" dirty="0">
              <a:solidFill>
                <a:srgbClr val="243F6C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>
                <a:solidFill>
                  <a:srgbClr val="243F6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İnternet  ve sosyal medya hakkında daha fazla ve doğru bilgiye sahip olun.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İnternet ve sosyal medya kullanımıyla ilgili kurallar belirleyin.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Kendinize zaman sınırlaması koyun.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Arkadaşlarınıza, ailenize zaman ayırın.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>
                <a:solidFill>
                  <a:srgbClr val="00B05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Şiddet içerikli, madde kullanımını özendirici, çarpık aile ilişkileri gibi zararlı dizi ve filmleri izlemeyin.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Zararlı oyunlardan uzak durun.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Her şeye, herkese inanmayın. Tanımadığınız kişilerin mesajlarına cevap vermeyin, engelleyin. Bu kişilerle bilgilerinizi ve fotoğraflarınızı paylaşmayın.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Sosyal medya üzerinden sizi tehdit edenleri, hoşunuza gitmeyen mesajlar yollayanları mutlaka ailenize bildirin.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İnternette gezinirken karşınıza çıkan «Tebrikler, ödül kazandınız. Ödülünüzü almak için tıklayın.» gibi aldatıcı resim, yazı ve linklere asla  tıklamayın.</a:t>
            </a:r>
            <a:br>
              <a:rPr lang="tr-TR" altLang="tr-TR" sz="1200" b="1" dirty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tr-TR" altLang="tr-TR" sz="1200" b="1" dirty="0">
              <a:solidFill>
                <a:srgbClr val="0070C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FF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1635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205957" y="267494"/>
            <a:ext cx="698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solidFill>
                  <a:srgbClr val="002060"/>
                </a:solidFill>
              </a:rPr>
              <a:t>İçinde bulunduğumuz çağ  </a:t>
            </a:r>
            <a:r>
              <a:rPr lang="tr-TR" b="1" dirty="0">
                <a:solidFill>
                  <a:srgbClr val="FF0000"/>
                </a:solidFill>
              </a:rPr>
              <a:t>«Teknoloji Çağı»</a:t>
            </a:r>
          </a:p>
          <a:p>
            <a:pPr algn="just"/>
            <a:endParaRPr lang="tr-TR" b="1" dirty="0">
              <a:solidFill>
                <a:srgbClr val="FF0000"/>
              </a:solidFill>
            </a:endParaRPr>
          </a:p>
          <a:p>
            <a:pPr algn="just"/>
            <a:r>
              <a:rPr lang="tr-TR" b="1" dirty="0"/>
              <a:t>Teknolojide meydana gelen değişim ve gelişmeler doğrudan ya da dolaylı olarak yaşamımızdaki bütün alanları etkilemektedir. </a:t>
            </a:r>
          </a:p>
          <a:p>
            <a:pPr algn="just"/>
            <a:endParaRPr lang="tr-TR" b="1" dirty="0">
              <a:solidFill>
                <a:srgbClr val="FF0000"/>
              </a:solidFill>
            </a:endParaRPr>
          </a:p>
          <a:p>
            <a:pPr algn="just"/>
            <a:r>
              <a:rPr lang="tr-TR" b="1" dirty="0">
                <a:solidFill>
                  <a:srgbClr val="7030A0"/>
                </a:solidFill>
              </a:rPr>
              <a:t>İnsanoğlu teknolojinin hızına yetişmek için büyük çaba harcaması, beğenilme ve dikkat çekme isteği, her gün değişen akıllı telefon, tablet gibi araçlarla internet ve sosyal medya kullanımındaki artış</a:t>
            </a:r>
            <a:r>
              <a:rPr lang="tr-TR" b="1" dirty="0">
                <a:solidFill>
                  <a:srgbClr val="002060"/>
                </a:solidFill>
              </a:rPr>
              <a:t> </a:t>
            </a:r>
            <a:r>
              <a:rPr lang="tr-TR" b="1" dirty="0">
                <a:solidFill>
                  <a:srgbClr val="7030A0"/>
                </a:solidFill>
              </a:rPr>
              <a:t>sonucunda </a:t>
            </a:r>
            <a:r>
              <a:rPr lang="tr-TR" b="1" dirty="0">
                <a:solidFill>
                  <a:srgbClr val="FF0000"/>
                </a:solidFill>
              </a:rPr>
              <a:t>Teknoloji Bağımlılığı </a:t>
            </a:r>
            <a:r>
              <a:rPr lang="tr-TR" b="1" dirty="0">
                <a:solidFill>
                  <a:srgbClr val="7030A0"/>
                </a:solidFill>
              </a:rPr>
              <a:t>ortaya çıkmaktadır. </a:t>
            </a:r>
          </a:p>
        </p:txBody>
      </p:sp>
      <p:pic>
        <p:nvPicPr>
          <p:cNvPr id="2050" name="Picture 2" descr="D:\Users\Hp\Desktop\2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052" y="2787774"/>
            <a:ext cx="367240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310441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www.rehberlikservisim.com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187624" y="195486"/>
            <a:ext cx="5525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İnternet deyince aklımıza ne geliyor?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1331640" y="771550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Bilgi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Oyun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İletişim(Sosyal Medya)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Eğlence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Paylaşım</a:t>
            </a:r>
          </a:p>
        </p:txBody>
      </p:sp>
      <p:pic>
        <p:nvPicPr>
          <p:cNvPr id="3074" name="Picture 2" descr="D:\Users\Hp\Desktop\Technology-300x2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15566"/>
            <a:ext cx="3456384" cy="243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96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6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6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6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7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6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6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6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4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6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6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6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1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6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6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6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8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6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6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6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İNTERNET VE SOSYAL MEDYANIN RİSKLERİ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1043608" y="987574"/>
            <a:ext cx="32403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Bağımlılık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Eksik ve Yanlış Bilgi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Şiddet-Nefret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Siber Zorbalık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Kimlik Hırsızlığı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Dolandırıcılık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Yabancılarla İletişim</a:t>
            </a:r>
          </a:p>
        </p:txBody>
      </p:sp>
      <p:pic>
        <p:nvPicPr>
          <p:cNvPr id="4099" name="Picture 3" descr="D:\Users\Hp\Desktop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881063"/>
            <a:ext cx="487680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2738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6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6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6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7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6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6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6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4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6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6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6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1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6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6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6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8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6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6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6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85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6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6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6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2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6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6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6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İNTERNET BAĞIMLILIĞININ BELİRTİLERİ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1331640" y="771550"/>
            <a:ext cx="7560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Zihnin sürekli olarak internet ve sosyal medyada olup bitene takılması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İnternette kalma ve sosyal medya kullanımı süresinin artması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İnternet ve sosyal medya kullanım süresini azaltmaya yönelik başarısız girişimlerin olması 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7030A0"/>
                </a:solidFill>
                <a:cs typeface="Times New Roman" panose="02020603050405020304" pitchFamily="18" charset="0"/>
              </a:rPr>
              <a:t>Aşırı internet ve sosyal medya kullanımına bağlı olarak aile, okul, iş ve arkadaş çevresiyle olan iletişimde sorunlar yaşanması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00B050"/>
                </a:solidFill>
                <a:cs typeface="Times New Roman" panose="02020603050405020304" pitchFamily="18" charset="0"/>
              </a:rPr>
              <a:t>İnternet ve sosyal medya kullanımının kısıtlanmasıyla huzursuzluk, sinirlilik, moral bozukluğu ve dikkat eksikliği oluşması</a:t>
            </a:r>
          </a:p>
          <a:p>
            <a:pPr>
              <a:buClr>
                <a:srgbClr val="C00000"/>
              </a:buClr>
            </a:pP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662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6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6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6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7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6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4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6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1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6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6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6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8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6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İNTERNET VE SOSYAL MEDYADAKİ BİLGİLERİN DOĞRULUĞU</a:t>
            </a:r>
          </a:p>
        </p:txBody>
      </p:sp>
      <p:grpSp>
        <p:nvGrpSpPr>
          <p:cNvPr id="10" name="Grup 9"/>
          <p:cNvGrpSpPr/>
          <p:nvPr/>
        </p:nvGrpSpPr>
        <p:grpSpPr>
          <a:xfrm>
            <a:off x="500586" y="730619"/>
            <a:ext cx="7667231" cy="4296125"/>
            <a:chOff x="145128" y="723897"/>
            <a:chExt cx="7378445" cy="6116453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1538345" y="3683252"/>
              <a:ext cx="4593514" cy="315709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63500" dist="266700" dir="3120000" algn="tl" rotWithShape="0">
                <a:prstClr val="black">
                  <a:alpha val="41000"/>
                </a:prstClr>
              </a:outerShdw>
            </a:effectLst>
            <a:scene3d>
              <a:camera prst="perspectiveRelaxed">
                <a:rot lat="19173588" lon="0" rev="0"/>
              </a:camera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4820" tIns="659433" rIns="604820" bIns="659433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br>
                <a:rPr lang="tr-TR" sz="4000" b="1" kern="1200" dirty="0">
                  <a:solidFill>
                    <a:srgbClr val="FF0000"/>
                  </a:solidFill>
                </a:rPr>
              </a:br>
              <a:r>
                <a:rPr lang="tr-TR" sz="3600" b="1" kern="1200" dirty="0">
                  <a:solidFill>
                    <a:srgbClr val="FF0000"/>
                  </a:solidFill>
                </a:rPr>
                <a:t>İnternetteki her bilgi doğru olmayabilir!</a:t>
              </a:r>
            </a:p>
          </p:txBody>
        </p:sp>
        <p:sp>
          <p:nvSpPr>
            <p:cNvPr id="17" name="Serbest Form 16"/>
            <p:cNvSpPr/>
            <p:nvPr/>
          </p:nvSpPr>
          <p:spPr>
            <a:xfrm rot="2924082">
              <a:off x="1728869" y="3495478"/>
              <a:ext cx="648000" cy="540000"/>
            </a:xfrm>
            <a:custGeom>
              <a:avLst/>
              <a:gdLst>
                <a:gd name="connsiteX0" fmla="*/ 0 w 726813"/>
                <a:gd name="connsiteY0" fmla="*/ 129600 h 647999"/>
                <a:gd name="connsiteX1" fmla="*/ 402814 w 726813"/>
                <a:gd name="connsiteY1" fmla="*/ 129600 h 647999"/>
                <a:gd name="connsiteX2" fmla="*/ 402814 w 726813"/>
                <a:gd name="connsiteY2" fmla="*/ 0 h 647999"/>
                <a:gd name="connsiteX3" fmla="*/ 726813 w 726813"/>
                <a:gd name="connsiteY3" fmla="*/ 324000 h 647999"/>
                <a:gd name="connsiteX4" fmla="*/ 402814 w 726813"/>
                <a:gd name="connsiteY4" fmla="*/ 647999 h 647999"/>
                <a:gd name="connsiteX5" fmla="*/ 402814 w 726813"/>
                <a:gd name="connsiteY5" fmla="*/ 518399 h 647999"/>
                <a:gd name="connsiteX6" fmla="*/ 0 w 726813"/>
                <a:gd name="connsiteY6" fmla="*/ 518399 h 647999"/>
                <a:gd name="connsiteX7" fmla="*/ 0 w 726813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813" h="647999">
                  <a:moveTo>
                    <a:pt x="726813" y="518399"/>
                  </a:moveTo>
                  <a:lnTo>
                    <a:pt x="323999" y="518399"/>
                  </a:lnTo>
                  <a:lnTo>
                    <a:pt x="323999" y="647999"/>
                  </a:lnTo>
                  <a:lnTo>
                    <a:pt x="0" y="323999"/>
                  </a:lnTo>
                  <a:lnTo>
                    <a:pt x="323999" y="0"/>
                  </a:lnTo>
                  <a:lnTo>
                    <a:pt x="323999" y="129600"/>
                  </a:lnTo>
                  <a:lnTo>
                    <a:pt x="726813" y="129600"/>
                  </a:lnTo>
                  <a:lnTo>
                    <a:pt x="726813" y="518399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400" tIns="129600" rIns="0" bIns="12959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145128" y="1339968"/>
              <a:ext cx="2052000" cy="1979999"/>
            </a:xfrm>
            <a:prstGeom prst="roundRect">
              <a:avLst/>
            </a:prstGeom>
            <a:solidFill>
              <a:srgbClr val="C00000"/>
            </a:solidFill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/>
                <a:t>Kaynak güvenilir mi?</a:t>
              </a:r>
            </a:p>
          </p:txBody>
        </p:sp>
        <p:sp>
          <p:nvSpPr>
            <p:cNvPr id="19" name="Serbest Form 18"/>
            <p:cNvSpPr/>
            <p:nvPr/>
          </p:nvSpPr>
          <p:spPr>
            <a:xfrm rot="16978829" flipH="1">
              <a:off x="4133769" y="2916032"/>
              <a:ext cx="648000" cy="540000"/>
            </a:xfrm>
            <a:custGeom>
              <a:avLst/>
              <a:gdLst>
                <a:gd name="connsiteX0" fmla="*/ 0 w 506429"/>
                <a:gd name="connsiteY0" fmla="*/ 129600 h 647999"/>
                <a:gd name="connsiteX1" fmla="*/ 253215 w 506429"/>
                <a:gd name="connsiteY1" fmla="*/ 129600 h 647999"/>
                <a:gd name="connsiteX2" fmla="*/ 253215 w 506429"/>
                <a:gd name="connsiteY2" fmla="*/ 0 h 647999"/>
                <a:gd name="connsiteX3" fmla="*/ 506429 w 506429"/>
                <a:gd name="connsiteY3" fmla="*/ 324000 h 647999"/>
                <a:gd name="connsiteX4" fmla="*/ 253215 w 506429"/>
                <a:gd name="connsiteY4" fmla="*/ 647999 h 647999"/>
                <a:gd name="connsiteX5" fmla="*/ 253215 w 506429"/>
                <a:gd name="connsiteY5" fmla="*/ 518399 h 647999"/>
                <a:gd name="connsiteX6" fmla="*/ 0 w 506429"/>
                <a:gd name="connsiteY6" fmla="*/ 518399 h 647999"/>
                <a:gd name="connsiteX7" fmla="*/ 0 w 506429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29" h="647999">
                  <a:moveTo>
                    <a:pt x="506429" y="129600"/>
                  </a:moveTo>
                  <a:lnTo>
                    <a:pt x="253214" y="129600"/>
                  </a:lnTo>
                  <a:lnTo>
                    <a:pt x="253214" y="0"/>
                  </a:lnTo>
                  <a:lnTo>
                    <a:pt x="0" y="324000"/>
                  </a:lnTo>
                  <a:lnTo>
                    <a:pt x="253214" y="647999"/>
                  </a:lnTo>
                  <a:lnTo>
                    <a:pt x="253214" y="518399"/>
                  </a:lnTo>
                  <a:lnTo>
                    <a:pt x="506429" y="518399"/>
                  </a:lnTo>
                  <a:lnTo>
                    <a:pt x="506429" y="129600"/>
                  </a:lnTo>
                  <a:close/>
                </a:path>
              </a:pathLst>
            </a:custGeom>
            <a:solidFill>
              <a:srgbClr val="00960E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29600" rIns="151928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0" name="Serbest Form 19"/>
            <p:cNvSpPr/>
            <p:nvPr/>
          </p:nvSpPr>
          <p:spPr>
            <a:xfrm rot="4542560" flipH="1">
              <a:off x="2767929" y="2940806"/>
              <a:ext cx="648000" cy="540000"/>
            </a:xfrm>
            <a:custGeom>
              <a:avLst/>
              <a:gdLst>
                <a:gd name="connsiteX0" fmla="*/ 0 w 624858"/>
                <a:gd name="connsiteY0" fmla="*/ 129600 h 647999"/>
                <a:gd name="connsiteX1" fmla="*/ 312429 w 624858"/>
                <a:gd name="connsiteY1" fmla="*/ 129600 h 647999"/>
                <a:gd name="connsiteX2" fmla="*/ 312429 w 624858"/>
                <a:gd name="connsiteY2" fmla="*/ 0 h 647999"/>
                <a:gd name="connsiteX3" fmla="*/ 624858 w 624858"/>
                <a:gd name="connsiteY3" fmla="*/ 324000 h 647999"/>
                <a:gd name="connsiteX4" fmla="*/ 312429 w 624858"/>
                <a:gd name="connsiteY4" fmla="*/ 647999 h 647999"/>
                <a:gd name="connsiteX5" fmla="*/ 312429 w 624858"/>
                <a:gd name="connsiteY5" fmla="*/ 518399 h 647999"/>
                <a:gd name="connsiteX6" fmla="*/ 0 w 624858"/>
                <a:gd name="connsiteY6" fmla="*/ 518399 h 647999"/>
                <a:gd name="connsiteX7" fmla="*/ 0 w 624858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858" h="647999">
                  <a:moveTo>
                    <a:pt x="0" y="129600"/>
                  </a:moveTo>
                  <a:lnTo>
                    <a:pt x="312429" y="129600"/>
                  </a:lnTo>
                  <a:lnTo>
                    <a:pt x="312429" y="0"/>
                  </a:lnTo>
                  <a:lnTo>
                    <a:pt x="624858" y="324000"/>
                  </a:lnTo>
                  <a:lnTo>
                    <a:pt x="312429" y="647999"/>
                  </a:lnTo>
                  <a:lnTo>
                    <a:pt x="312429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olidFill>
              <a:srgbClr val="00C085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457" tIns="129599" rIns="-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1883444" y="728682"/>
              <a:ext cx="2052000" cy="1979999"/>
            </a:xfrm>
            <a:prstGeom prst="roundRect">
              <a:avLst/>
            </a:prstGeom>
            <a:solidFill>
              <a:srgbClr val="00C085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/>
                <a:t>İletişim bilgisi var mı?</a:t>
              </a:r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3677602" y="723897"/>
              <a:ext cx="2052000" cy="1979999"/>
            </a:xfrm>
            <a:prstGeom prst="roundRect">
              <a:avLst/>
            </a:prstGeom>
            <a:solidFill>
              <a:srgbClr val="00960E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/>
                <a:t>Sayfa içeriği güncel mi?</a:t>
              </a:r>
            </a:p>
          </p:txBody>
        </p:sp>
        <p:sp>
          <p:nvSpPr>
            <p:cNvPr id="23" name="Serbest Form 22"/>
            <p:cNvSpPr/>
            <p:nvPr/>
          </p:nvSpPr>
          <p:spPr>
            <a:xfrm rot="18707758">
              <a:off x="5266789" y="3473689"/>
              <a:ext cx="648000" cy="540000"/>
            </a:xfrm>
            <a:custGeom>
              <a:avLst/>
              <a:gdLst>
                <a:gd name="connsiteX0" fmla="*/ 0 w 582304"/>
                <a:gd name="connsiteY0" fmla="*/ 129600 h 647999"/>
                <a:gd name="connsiteX1" fmla="*/ 291152 w 582304"/>
                <a:gd name="connsiteY1" fmla="*/ 129600 h 647999"/>
                <a:gd name="connsiteX2" fmla="*/ 291152 w 582304"/>
                <a:gd name="connsiteY2" fmla="*/ 0 h 647999"/>
                <a:gd name="connsiteX3" fmla="*/ 582304 w 582304"/>
                <a:gd name="connsiteY3" fmla="*/ 324000 h 647999"/>
                <a:gd name="connsiteX4" fmla="*/ 291152 w 582304"/>
                <a:gd name="connsiteY4" fmla="*/ 647999 h 647999"/>
                <a:gd name="connsiteX5" fmla="*/ 291152 w 582304"/>
                <a:gd name="connsiteY5" fmla="*/ 518399 h 647999"/>
                <a:gd name="connsiteX6" fmla="*/ 0 w 582304"/>
                <a:gd name="connsiteY6" fmla="*/ 518399 h 647999"/>
                <a:gd name="connsiteX7" fmla="*/ 0 w 582304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304" h="647999">
                  <a:moveTo>
                    <a:pt x="0" y="129600"/>
                  </a:moveTo>
                  <a:lnTo>
                    <a:pt x="291152" y="129600"/>
                  </a:lnTo>
                  <a:lnTo>
                    <a:pt x="291152" y="0"/>
                  </a:lnTo>
                  <a:lnTo>
                    <a:pt x="582304" y="324000"/>
                  </a:lnTo>
                  <a:lnTo>
                    <a:pt x="291152" y="647999"/>
                  </a:lnTo>
                  <a:lnTo>
                    <a:pt x="291152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29599" rIns="17469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4" name="Yuvarlatılmış Dikdörtgen 23"/>
            <p:cNvSpPr/>
            <p:nvPr/>
          </p:nvSpPr>
          <p:spPr>
            <a:xfrm>
              <a:off x="5471573" y="1336046"/>
              <a:ext cx="2052000" cy="1979999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/>
                <a:t>Bilgileri en az 3 güvenilir kaynaktan kontrol 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224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SİBER ZORBALIK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187624" y="987574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rgbClr val="FF0000"/>
                </a:solidFill>
                <a:cs typeface="Times New Roman" panose="02020603050405020304" pitchFamily="18" charset="0"/>
              </a:rPr>
              <a:t>SİBER ZORBALIK; </a:t>
            </a:r>
            <a:r>
              <a:rPr lang="tr-TR" dirty="0">
                <a:cs typeface="Times New Roman" panose="02020603050405020304" pitchFamily="18" charset="0"/>
              </a:rPr>
              <a:t>Bir kişiye karşı, İnternet ya da cep telefonu kullanılarak sürekli bir şekilde gerçekleştirilen saldırgan davranıştır.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7" y="1779662"/>
            <a:ext cx="518457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1036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ŞİDDET İÇERİKLİ OYUNLAR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187624" y="987574"/>
            <a:ext cx="73448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>
                <a:cs typeface="Times New Roman" panose="02020603050405020304" pitchFamily="18" charset="0"/>
              </a:rPr>
              <a:t>İnternet üzerinden oynanan bazı </a:t>
            </a:r>
          </a:p>
          <a:p>
            <a:r>
              <a:rPr lang="tr-TR" dirty="0">
                <a:cs typeface="Times New Roman" panose="02020603050405020304" pitchFamily="18" charset="0"/>
              </a:rPr>
              <a:t>      oyunlar (Momo, Mavi Balina vb.), sizin </a:t>
            </a:r>
          </a:p>
          <a:p>
            <a:r>
              <a:rPr lang="tr-TR" dirty="0">
                <a:cs typeface="Times New Roman" panose="02020603050405020304" pitchFamily="18" charset="0"/>
              </a:rPr>
              <a:t>      gerçeklik </a:t>
            </a:r>
            <a:r>
              <a:rPr lang="tr-TR" dirty="0" err="1">
                <a:cs typeface="Times New Roman" panose="02020603050405020304" pitchFamily="18" charset="0"/>
              </a:rPr>
              <a:t>algısınızı</a:t>
            </a:r>
            <a:r>
              <a:rPr lang="tr-TR" dirty="0">
                <a:cs typeface="Times New Roman" panose="02020603050405020304" pitchFamily="18" charset="0"/>
              </a:rPr>
              <a:t> yitirmenizine, sizde </a:t>
            </a:r>
          </a:p>
          <a:p>
            <a:r>
              <a:rPr lang="tr-TR" dirty="0">
                <a:cs typeface="Times New Roman" panose="02020603050405020304" pitchFamily="18" charset="0"/>
              </a:rPr>
              <a:t>      gerçek dünyanın </a:t>
            </a:r>
          </a:p>
          <a:p>
            <a:r>
              <a:rPr lang="tr-TR" dirty="0">
                <a:cs typeface="Times New Roman" panose="02020603050405020304" pitchFamily="18" charset="0"/>
              </a:rPr>
              <a:t>      oynadığınız oyunlar olduğu algısını </a:t>
            </a:r>
          </a:p>
          <a:p>
            <a:r>
              <a:rPr lang="tr-TR" dirty="0">
                <a:cs typeface="Times New Roman" panose="02020603050405020304" pitchFamily="18" charset="0"/>
              </a:rPr>
              <a:t>      oluşturmaktadır.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>
                <a:cs typeface="Times New Roman" panose="02020603050405020304" pitchFamily="18" charset="0"/>
              </a:rPr>
              <a:t>Oynadığınız bu oyunlarda bölüm </a:t>
            </a:r>
          </a:p>
          <a:p>
            <a:r>
              <a:rPr lang="tr-TR" dirty="0">
                <a:cs typeface="Times New Roman" panose="02020603050405020304" pitchFamily="18" charset="0"/>
              </a:rPr>
              <a:t>      geçmek için verilen talimatlara uyarak </a:t>
            </a:r>
          </a:p>
          <a:p>
            <a:r>
              <a:rPr lang="tr-TR" dirty="0">
                <a:cs typeface="Times New Roman" panose="02020603050405020304" pitchFamily="18" charset="0"/>
              </a:rPr>
              <a:t>     intihar girişiminde bulunabilir, kendinize </a:t>
            </a:r>
          </a:p>
          <a:p>
            <a:r>
              <a:rPr lang="tr-TR" dirty="0">
                <a:cs typeface="Times New Roman" panose="02020603050405020304" pitchFamily="18" charset="0"/>
              </a:rPr>
              <a:t>     ya da başkalarına zarar verebilirsiniz.</a:t>
            </a:r>
          </a:p>
        </p:txBody>
      </p:sp>
      <p:pic>
        <p:nvPicPr>
          <p:cNvPr id="3074" name="Picture 2" descr="D:\Users\Hp\Desktop\sosyal-medya-bagimliligi-obezite-sebebi-H1330521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134" y="1173597"/>
            <a:ext cx="3782194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092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TV VE İNTERNETTEKİ DİZİ VE FİLMLER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187624" y="987574"/>
            <a:ext cx="73448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>
                <a:cs typeface="Times New Roman" panose="02020603050405020304" pitchFamily="18" charset="0"/>
              </a:rPr>
              <a:t> Kendi yaşamınızda </a:t>
            </a:r>
          </a:p>
          <a:p>
            <a:r>
              <a:rPr lang="tr-TR" dirty="0">
                <a:cs typeface="Times New Roman" panose="02020603050405020304" pitchFamily="18" charset="0"/>
              </a:rPr>
              <a:t>      örnek aldığınız ve yaşamınızı </a:t>
            </a:r>
          </a:p>
          <a:p>
            <a:r>
              <a:rPr lang="tr-TR" dirty="0">
                <a:cs typeface="Times New Roman" panose="02020603050405020304" pitchFamily="18" charset="0"/>
              </a:rPr>
              <a:t>       etkileyen </a:t>
            </a:r>
          </a:p>
          <a:p>
            <a:r>
              <a:rPr lang="tr-TR" dirty="0">
                <a:cs typeface="Times New Roman" panose="02020603050405020304" pitchFamily="18" charset="0"/>
              </a:rPr>
              <a:t>      dizi ve film karakterleri olabilir.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>
                <a:cs typeface="Times New Roman" panose="02020603050405020304" pitchFamily="18" charset="0"/>
              </a:rPr>
              <a:t>Dizi ve filmlerdeki kişilerin </a:t>
            </a:r>
          </a:p>
          <a:p>
            <a:r>
              <a:rPr lang="tr-TR" dirty="0">
                <a:cs typeface="Times New Roman" panose="02020603050405020304" pitchFamily="18" charset="0"/>
              </a:rPr>
              <a:t>      yaşam biçimlerini ve karakterlerini </a:t>
            </a:r>
          </a:p>
          <a:p>
            <a:r>
              <a:rPr lang="tr-TR" dirty="0">
                <a:cs typeface="Times New Roman" panose="02020603050405020304" pitchFamily="18" charset="0"/>
              </a:rPr>
              <a:t>      örnek alıp onlar gibi olmak </a:t>
            </a:r>
          </a:p>
          <a:p>
            <a:r>
              <a:rPr lang="tr-TR" dirty="0">
                <a:cs typeface="Times New Roman" panose="02020603050405020304" pitchFamily="18" charset="0"/>
              </a:rPr>
              <a:t>      isteyebilirsiniz.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>
                <a:cs typeface="Times New Roman" panose="02020603050405020304" pitchFamily="18" charset="0"/>
              </a:rPr>
              <a:t>Günümüzde tv ve internette şiddet </a:t>
            </a:r>
          </a:p>
          <a:p>
            <a:r>
              <a:rPr lang="tr-TR" dirty="0">
                <a:cs typeface="Times New Roman" panose="02020603050405020304" pitchFamily="18" charset="0"/>
              </a:rPr>
              <a:t>      içerikli, madde kullanımına özendirici,</a:t>
            </a:r>
          </a:p>
          <a:p>
            <a:r>
              <a:rPr lang="tr-TR" dirty="0">
                <a:cs typeface="Times New Roman" panose="02020603050405020304" pitchFamily="18" charset="0"/>
              </a:rPr>
              <a:t>      çarpık aile ilişkilerini içeren dizi </a:t>
            </a:r>
          </a:p>
          <a:p>
            <a:r>
              <a:rPr lang="tr-TR" dirty="0">
                <a:cs typeface="Times New Roman" panose="02020603050405020304" pitchFamily="18" charset="0"/>
              </a:rPr>
              <a:t>      ve filmlerin sayısı çoktur.</a:t>
            </a:r>
          </a:p>
          <a:p>
            <a:endParaRPr lang="tr-TR" dirty="0">
              <a:cs typeface="Times New Roman" panose="02020603050405020304" pitchFamily="18" charset="0"/>
            </a:endParaRPr>
          </a:p>
        </p:txBody>
      </p:sp>
      <p:pic>
        <p:nvPicPr>
          <p:cNvPr id="5122" name="Picture 2" descr="D:\Users\Hp\Desktop\fernseh-schauen-clipart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87574"/>
            <a:ext cx="3456384" cy="302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7600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3410</TotalTime>
  <Words>467</Words>
  <Application>Microsoft Office PowerPoint</Application>
  <PresentationFormat>Ekran Gösterisi (16:9)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Burçak ÖZYURT ÇANKIRILI</cp:lastModifiedBy>
  <cp:revision>156</cp:revision>
  <dcterms:created xsi:type="dcterms:W3CDTF">2017-11-01T05:55:49Z</dcterms:created>
  <dcterms:modified xsi:type="dcterms:W3CDTF">2021-04-27T14:29:45Z</dcterms:modified>
</cp:coreProperties>
</file>